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147470758" r:id="rId5"/>
    <p:sldId id="2147470759" r:id="rId6"/>
    <p:sldId id="2147470770" r:id="rId7"/>
    <p:sldId id="2147470760" r:id="rId8"/>
    <p:sldId id="2147470761" r:id="rId9"/>
    <p:sldId id="2147470762" r:id="rId10"/>
    <p:sldId id="2147470763" r:id="rId11"/>
    <p:sldId id="2147470765" r:id="rId12"/>
    <p:sldId id="2147470766" r:id="rId13"/>
    <p:sldId id="2147470767" r:id="rId14"/>
    <p:sldId id="2147470764" r:id="rId15"/>
    <p:sldId id="2147470768" r:id="rId16"/>
    <p:sldId id="21474707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9F3"/>
    <a:srgbClr val="F0F0F0"/>
    <a:srgbClr val="F8FEFD"/>
    <a:srgbClr val="CBF9F4"/>
    <a:srgbClr val="96F2E7"/>
    <a:srgbClr val="30E5D0"/>
    <a:srgbClr val="274B47"/>
    <a:srgbClr val="2A555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9EF9-D7DF-4A4C-9AB9-CE08EAF2438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A532-6D5C-4531-8AD9-D233BAFD7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9/26/2022 8:55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7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646E-AF80-A514-3D16-B747BB8B0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997D1-2F1F-493A-67E5-9F1DF006A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B6AD-1E63-3895-C524-1329DFB7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07717-D5DE-80DA-010C-F5546807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FBAE-FA7C-AF4C-45DA-7A3A2A0F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6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F2B0-7CC2-119F-E92A-D2253B49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2BA93-7AE7-38E1-3353-8632B724E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31BC1-A901-91B8-B4C5-E84E9673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6603-C28B-3AFA-CB22-6F52540E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96598-CA67-50AB-A5F8-FDA8C043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AE23C-9336-676A-A560-D150E6BCC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2EE17-4288-13F2-D1C9-4AA4B3D12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CF97-8E77-9EA8-0C43-93F70797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BA95-C63D-B1E2-224A-9DB2675F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D1BB1-CBE5-65A9-4E36-F1D45A59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3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EA3A-E4FE-BF1E-99E9-B8F25C46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419A-5038-A58B-2EB7-7EE9A34B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6C03-6864-81E3-D613-61184D63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8BE33-83FD-79C1-6C8D-9538F2E2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04AD3-1D12-E0E6-5F15-AAEE9C35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7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F199-BC36-8812-52FD-2D2D4A21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6EE3-1F90-A39B-94A0-F90F678D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07D95-30CB-5A83-7BAA-4E4E2BCF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D4EA3-3D20-0335-DBE0-4824D255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E6A5-140E-2A5C-FA26-C984B874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119D-376E-66CB-F006-061534AF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D667C-E764-A8D8-D295-421BBA29C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76E6C-88B3-008F-AF87-291723F4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4B3AC-50E2-5C03-95E2-BDD0921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1DFD-9D7A-8327-EEE2-6ACBB46F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57D30-0A78-57BB-9AF1-2244A45E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3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65F5-D063-EADB-FBE2-C43E8A39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AD920-7E50-15E4-0C74-3325BAD4D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09DC7-96A9-177B-5FD6-C91A353D0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E3713-4CA4-31DC-F7D4-960168BD7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E76F5-D19B-11E2-FE65-B90E5905C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299F3-E84F-24B0-0310-5984575A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D2CF3-E6C2-76D2-B476-FF7B15F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CBC55-BC39-7471-E177-7F7FE0A4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132-CA23-8B27-6E94-97457B3D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1AC99-1A6C-FEFD-58C5-15A0749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0BBC2-A1C5-8650-24F3-167EA192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4B9F2-3036-278F-7B83-CBE7C1A2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0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740D3-B5C5-23BE-F9B8-E47CD0DC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48093-107D-9B0D-A383-962EEA1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A3D-1C8C-1F87-F2F3-A84E96F0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531E-6226-3D41-6B85-ACC8CD90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E771B-0849-D3F9-145F-5F5E5C9C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379EF-AF5C-AE36-58BF-CF24A148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F762E-D215-9129-FA23-A96022E2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18814-A9C0-F1BA-6E59-18F037E4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060D7-0A4E-7B90-7126-00E95A48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D655-8403-ECE2-4316-2A904ED6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F8DEF-EBC4-0822-B604-1DCB91B6A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CC90F-D346-7384-F9AD-8909B964A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AD362-10C3-D53B-C4B3-6EB9B8A1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6BCD-666B-D3ED-7F90-6FF0754B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F8B09-B60F-9673-EC58-F66D1E5A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CEF40-D91D-D9B4-FC6C-A47E1E00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C6D2C-CEDC-EBD1-7772-B2BAADBC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2897-455F-AF73-5B16-66F8EF3AF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A770-5F66-4806-AF9E-70A15FF00D8A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E9ABE-CF87-BE16-E18C-D0A23942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79F72-3C42-C86E-4B89-949C60072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modules/describe-cloud-compute/3-what-cloud-compu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tradasoft.com/blogs/cloud-computing-deployment-models-technical-know-ho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79C740-4544-F24E-7084-E17E33DED652}"/>
              </a:ext>
            </a:extLst>
          </p:cNvPr>
          <p:cNvSpPr/>
          <p:nvPr/>
        </p:nvSpPr>
        <p:spPr>
          <a:xfrm>
            <a:off x="-47547" y="0"/>
            <a:ext cx="6941733" cy="6858000"/>
          </a:xfrm>
          <a:custGeom>
            <a:avLst/>
            <a:gdLst>
              <a:gd name="connsiteX0" fmla="*/ 0 w 4682003"/>
              <a:gd name="connsiteY0" fmla="*/ 6876 h 5307646"/>
              <a:gd name="connsiteX1" fmla="*/ 20625 w 4682003"/>
              <a:gd name="connsiteY1" fmla="*/ 5307646 h 5307646"/>
              <a:gd name="connsiteX2" fmla="*/ 4682003 w 4682003"/>
              <a:gd name="connsiteY2" fmla="*/ 5300770 h 5307646"/>
              <a:gd name="connsiteX3" fmla="*/ 3423843 w 4682003"/>
              <a:gd name="connsiteY3" fmla="*/ 0 h 5307646"/>
              <a:gd name="connsiteX4" fmla="*/ 0 w 4682003"/>
              <a:gd name="connsiteY4" fmla="*/ 6876 h 530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2003" h="5307646">
                <a:moveTo>
                  <a:pt x="0" y="6876"/>
                </a:moveTo>
                <a:lnTo>
                  <a:pt x="20625" y="5307646"/>
                </a:lnTo>
                <a:lnTo>
                  <a:pt x="4682003" y="5300770"/>
                </a:lnTo>
                <a:lnTo>
                  <a:pt x="3423843" y="0"/>
                </a:lnTo>
                <a:lnTo>
                  <a:pt x="0" y="6876"/>
                </a:lnTo>
                <a:close/>
              </a:path>
            </a:pathLst>
          </a:custGeom>
          <a:solidFill>
            <a:srgbClr val="2A5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DD82988-0B85-84EB-9D7C-8481AFF42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24359" b="21343"/>
          <a:stretch/>
        </p:blipFill>
        <p:spPr>
          <a:xfrm>
            <a:off x="437649" y="467579"/>
            <a:ext cx="2201508" cy="590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E2A57-EC18-47F0-D622-D0CFADF1C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613" y="-828"/>
            <a:ext cx="3146181" cy="3420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EB179-D415-93FC-628F-9B6F264AD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659" y="985499"/>
            <a:ext cx="1314450" cy="790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B1883A-4575-4724-21BE-182703A7A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191" y="5212454"/>
            <a:ext cx="914400" cy="809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82F4FE-737B-7503-69B2-F7AEBBA80A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43" t="9439" r="9446" b="17661"/>
          <a:stretch/>
        </p:blipFill>
        <p:spPr>
          <a:xfrm>
            <a:off x="9277433" y="5082124"/>
            <a:ext cx="2659789" cy="588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89C62-3EFB-8E85-D439-1E4E7F9B2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910" y="6082222"/>
            <a:ext cx="1787611" cy="472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E6D6D2-51A8-DE5E-F010-0841A3EBE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753165" y="-1"/>
            <a:ext cx="715545" cy="12482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16C539-9CC8-0EF7-12E8-8FAA056907D4}"/>
              </a:ext>
            </a:extLst>
          </p:cNvPr>
          <p:cNvSpPr/>
          <p:nvPr/>
        </p:nvSpPr>
        <p:spPr>
          <a:xfrm>
            <a:off x="10330981" y="2810933"/>
            <a:ext cx="879717" cy="54209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636773-D305-7E0C-CFAA-BDDAE7552CA7}"/>
              </a:ext>
            </a:extLst>
          </p:cNvPr>
          <p:cNvSpPr txBox="1"/>
          <p:nvPr/>
        </p:nvSpPr>
        <p:spPr>
          <a:xfrm>
            <a:off x="437649" y="3885838"/>
            <a:ext cx="568136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lawik Semibold" panose="020B0702040204020203" pitchFamily="34" charset="0"/>
                <a:cs typeface="Segoe UI" panose="020B0502040204020203" pitchFamily="34" charset="0"/>
              </a:rPr>
              <a:t>What’s That Cloud?</a:t>
            </a:r>
          </a:p>
          <a:p>
            <a:endParaRPr lang="en-US" sz="2000" dirty="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Selawik Semibold" panose="020B0702040204020203" pitchFamily="34" charset="0"/>
                <a:cs typeface="Segoe UI" panose="020B0502040204020203" pitchFamily="34" charset="0"/>
              </a:rPr>
              <a:t>With Jasleen Sondhi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97932-02F7-9272-F1A7-3CB9D6F34159}"/>
              </a:ext>
            </a:extLst>
          </p:cNvPr>
          <p:cNvSpPr txBox="1"/>
          <p:nvPr/>
        </p:nvSpPr>
        <p:spPr>
          <a:xfrm>
            <a:off x="4910328" y="-987552"/>
            <a:ext cx="142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Option #1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67AEDE-F72C-D890-C457-462FB9202F2C}"/>
              </a:ext>
            </a:extLst>
          </p:cNvPr>
          <p:cNvGrpSpPr/>
          <p:nvPr/>
        </p:nvGrpSpPr>
        <p:grpSpPr>
          <a:xfrm>
            <a:off x="6753922" y="2423603"/>
            <a:ext cx="4456776" cy="2924469"/>
            <a:chOff x="6753922" y="2423603"/>
            <a:chExt cx="5498932" cy="34878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F16FE3-1B03-23ED-19FD-4788A559C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572" t="27022" b="18451"/>
            <a:stretch/>
          </p:blipFill>
          <p:spPr>
            <a:xfrm>
              <a:off x="6753922" y="2423603"/>
              <a:ext cx="5498932" cy="348788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6C7B6-03D0-A0CA-1AC6-C7CB4AAB7115}"/>
                </a:ext>
              </a:extLst>
            </p:cNvPr>
            <p:cNvSpPr/>
            <p:nvPr/>
          </p:nvSpPr>
          <p:spPr>
            <a:xfrm>
              <a:off x="6779230" y="5184796"/>
              <a:ext cx="1585835" cy="683418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C520597-B9B8-7AC2-B22E-8B43FC764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2" y="1186846"/>
            <a:ext cx="2565719" cy="2565719"/>
          </a:xfrm>
          <a:prstGeom prst="ellipse">
            <a:avLst/>
          </a:prstGeom>
        </p:spPr>
      </p:pic>
      <p:pic>
        <p:nvPicPr>
          <p:cNvPr id="2050" name="Picture 2" descr="33 Cloud Humor ideas | humor, tech humor, technology humor">
            <a:extLst>
              <a:ext uri="{FF2B5EF4-FFF2-40B4-BE49-F238E27FC236}">
                <a16:creationId xmlns:a16="http://schemas.microsoft.com/office/drawing/2014/main" id="{F96AEF8A-1981-5DE7-0A4F-D9E0664A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47" y="1086551"/>
            <a:ext cx="2565719" cy="25657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157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6">
            <a:extLst>
              <a:ext uri="{FF2B5EF4-FFF2-40B4-BE49-F238E27FC236}">
                <a16:creationId xmlns:a16="http://schemas.microsoft.com/office/drawing/2014/main" id="{36D890CE-0BE4-1B1F-CC9D-B6086C13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Azure	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0C4DCF4-0086-E02B-68D0-47824C2CCFE8}"/>
              </a:ext>
            </a:extLst>
          </p:cNvPr>
          <p:cNvSpPr txBox="1">
            <a:spLocks/>
          </p:cNvSpPr>
          <p:nvPr/>
        </p:nvSpPr>
        <p:spPr>
          <a:xfrm>
            <a:off x="501548" y="4339853"/>
            <a:ext cx="11018520" cy="1292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Azure is Microsoft’s very own cloud computing platform. It offers the freedom to build, manage, and deploy applications on a massive, global network using your favorite tools and frameworks.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A71C1-4E13-66EA-9ABE-2F5BFC55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93" y="1066760"/>
            <a:ext cx="3381875" cy="2793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3AA18F-DA34-AF48-5141-C31BB8885398}"/>
              </a:ext>
            </a:extLst>
          </p:cNvPr>
          <p:cNvSpPr txBox="1"/>
          <p:nvPr/>
        </p:nvSpPr>
        <p:spPr>
          <a:xfrm>
            <a:off x="609110" y="1290530"/>
            <a:ext cx="38461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Did you know that more than 90% of Fortune 500 companies run on the Microsoft Cloud?</a:t>
            </a:r>
            <a:endParaRPr lang="en-IN" sz="2000" dirty="0" err="1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A18CC-C17C-F4E7-7C10-43F03A2FD8B7}"/>
              </a:ext>
            </a:extLst>
          </p:cNvPr>
          <p:cNvSpPr txBox="1"/>
          <p:nvPr/>
        </p:nvSpPr>
        <p:spPr>
          <a:xfrm>
            <a:off x="8012784" y="1066760"/>
            <a:ext cx="4015818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Microsoft Cloud is very, very large. It is connected by enough fiber to stretch to the Moon and back 3 times! That means the Microsoft Cloud is made up of millions of servers and everything is monitored 24x7x365.</a:t>
            </a:r>
            <a:endParaRPr lang="en-IN" sz="2000" dirty="0" err="1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29AD4-F340-AFE5-434E-709C14F1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07" y="0"/>
            <a:ext cx="9144000" cy="4985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Tour of Azure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83AB1-AABE-EE98-06E1-0567C466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365"/>
            <a:ext cx="12192000" cy="63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2406F403-491F-36C8-D5B2-69A6F2F0D9A5}"/>
              </a:ext>
            </a:extLst>
          </p:cNvPr>
          <p:cNvSpPr txBox="1">
            <a:spLocks/>
          </p:cNvSpPr>
          <p:nvPr/>
        </p:nvSpPr>
        <p:spPr>
          <a:xfrm>
            <a:off x="688911" y="2875002"/>
            <a:ext cx="91440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Lets do a quick tour of Azure and create something!</a:t>
            </a:r>
          </a:p>
        </p:txBody>
      </p:sp>
    </p:spTree>
    <p:extLst>
      <p:ext uri="{BB962C8B-B14F-4D97-AF65-F5344CB8AC3E}">
        <p14:creationId xmlns:p14="http://schemas.microsoft.com/office/powerpoint/2010/main" val="173642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2406F403-491F-36C8-D5B2-69A6F2F0D9A5}"/>
              </a:ext>
            </a:extLst>
          </p:cNvPr>
          <p:cNvSpPr txBox="1">
            <a:spLocks/>
          </p:cNvSpPr>
          <p:nvPr/>
        </p:nvSpPr>
        <p:spPr>
          <a:xfrm>
            <a:off x="1156355" y="4143886"/>
            <a:ext cx="91440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Thank you!</a:t>
            </a:r>
          </a:p>
        </p:txBody>
      </p:sp>
      <p:pic>
        <p:nvPicPr>
          <p:cNvPr id="1026" name="Picture 2" descr="30 Thank You Memes You Need To Send To Your Friends ASAP - SayingImages.com  | Thank you memes, Funny thank you, Thanks meme">
            <a:extLst>
              <a:ext uri="{FF2B5EF4-FFF2-40B4-BE49-F238E27FC236}">
                <a16:creationId xmlns:a16="http://schemas.microsoft.com/office/drawing/2014/main" id="{BBBF7F0D-A971-408E-CD96-548F977A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18" y="671071"/>
            <a:ext cx="42576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1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6">
            <a:extLst>
              <a:ext uri="{FF2B5EF4-FFF2-40B4-BE49-F238E27FC236}">
                <a16:creationId xmlns:a16="http://schemas.microsoft.com/office/drawing/2014/main" id="{27E99C1D-5C4B-BF12-4C07-BFB1BEA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Cloud?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FA3AE3B-005C-8551-F01A-E71CEF6E969E}"/>
              </a:ext>
            </a:extLst>
          </p:cNvPr>
          <p:cNvSpPr txBox="1">
            <a:spLocks/>
          </p:cNvSpPr>
          <p:nvPr/>
        </p:nvSpPr>
        <p:spPr>
          <a:xfrm>
            <a:off x="329339" y="3273016"/>
            <a:ext cx="11018520" cy="2240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Cloud computing allows businesses to run essential programs and applications through the Internet, saving them time, space, hassle and lots and lots of money. </a:t>
            </a:r>
          </a:p>
          <a:p>
            <a:endParaRPr lang="en-US" sz="2000" dirty="0"/>
          </a:p>
          <a:p>
            <a:r>
              <a:rPr lang="en-US" sz="2000" dirty="0"/>
              <a:t>Billing for cloud services works just like the way you pay for utilities like gas and electricity in your home; it's pay-as-you-go.</a:t>
            </a:r>
          </a:p>
        </p:txBody>
      </p:sp>
      <p:pic>
        <p:nvPicPr>
          <p:cNvPr id="15" name="Picture 14" descr="Картинки по запросу cloud technology flat gif">
            <a:extLst>
              <a:ext uri="{FF2B5EF4-FFF2-40B4-BE49-F238E27FC236}">
                <a16:creationId xmlns:a16="http://schemas.microsoft.com/office/drawing/2014/main" id="{74BCBEF9-7D13-6F0E-A660-0961ED1C2C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99446"/>
            <a:ext cx="2850578" cy="21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EDF8F8-252F-0715-9074-7D604F70F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/>
          <a:stretch>
            <a:fillRect/>
          </a:stretch>
        </p:blipFill>
        <p:spPr>
          <a:xfrm>
            <a:off x="8189365" y="174668"/>
            <a:ext cx="3546348" cy="3254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257AEF-55F5-1723-384E-879270477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037" y="119944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6">
            <a:extLst>
              <a:ext uri="{FF2B5EF4-FFF2-40B4-BE49-F238E27FC236}">
                <a16:creationId xmlns:a16="http://schemas.microsoft.com/office/drawing/2014/main" id="{27E99C1D-5C4B-BF12-4C07-BFB1BEA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Cloud?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FA3AE3B-005C-8551-F01A-E71CEF6E969E}"/>
              </a:ext>
            </a:extLst>
          </p:cNvPr>
          <p:cNvSpPr txBox="1">
            <a:spLocks/>
          </p:cNvSpPr>
          <p:nvPr/>
        </p:nvSpPr>
        <p:spPr>
          <a:xfrm>
            <a:off x="678131" y="2097082"/>
            <a:ext cx="11018520" cy="2240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hlinkClick r:id="rId3"/>
              </a:rPr>
              <a:t>Let’s watch a quick video before we get started!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239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6">
            <a:extLst>
              <a:ext uri="{FF2B5EF4-FFF2-40B4-BE49-F238E27FC236}">
                <a16:creationId xmlns:a16="http://schemas.microsoft.com/office/drawing/2014/main" id="{703EC144-E309-5689-46AC-7704AC53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0C385BC-B86F-498B-E937-FF4D6F9D2A58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301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Its cost-effective(Consumption Based Model)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It's scalable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elastic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It's current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reliable and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global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7D44B-A79E-A70F-A6CC-A6FF51BD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12" y="2131210"/>
            <a:ext cx="4695398" cy="32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6">
            <a:extLst>
              <a:ext uri="{FF2B5EF4-FFF2-40B4-BE49-F238E27FC236}">
                <a16:creationId xmlns:a16="http://schemas.microsoft.com/office/drawing/2014/main" id="{9A464445-0FB2-4800-E180-4BD6722A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3 Cornerstones of Cloud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3D6E16-F0CD-3C4F-513D-00A61F8B36E8}"/>
              </a:ext>
            </a:extLst>
          </p:cNvPr>
          <p:cNvSpPr txBox="1">
            <a:spLocks/>
          </p:cNvSpPr>
          <p:nvPr/>
        </p:nvSpPr>
        <p:spPr>
          <a:xfrm>
            <a:off x="369574" y="1185173"/>
            <a:ext cx="7990242" cy="50844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Software as a Service-Software as a service, is a way of delivering centrally hosted applications over the internet as a service.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Infrastructure as a Service-Infrastructure as a service, IaaS or IaaS, allows customers to instantly build out new hardware and other network devices.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Platform as a Service-Platform as a Service or PaaS is relatively new to the cloud world but it has quickly gained customers as it provides an easier approach to accessing a development rich environment for application building. </a:t>
            </a:r>
          </a:p>
        </p:txBody>
      </p:sp>
      <p:pic>
        <p:nvPicPr>
          <p:cNvPr id="4098" name="Picture 2" descr="Tech memes - Microsoft Tech Community">
            <a:extLst>
              <a:ext uri="{FF2B5EF4-FFF2-40B4-BE49-F238E27FC236}">
                <a16:creationId xmlns:a16="http://schemas.microsoft.com/office/drawing/2014/main" id="{B47BD662-967F-E977-867D-8A8E783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165" y="2027907"/>
            <a:ext cx="3707380" cy="22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7D5E4D-9C57-DFD3-2018-12370D543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" t="2397"/>
          <a:stretch/>
        </p:blipFill>
        <p:spPr>
          <a:xfrm>
            <a:off x="678729" y="1046375"/>
            <a:ext cx="10392524" cy="43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6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6">
            <a:extLst>
              <a:ext uri="{FF2B5EF4-FFF2-40B4-BE49-F238E27FC236}">
                <a16:creationId xmlns:a16="http://schemas.microsoft.com/office/drawing/2014/main" id="{257118E7-AA62-CAF9-B2B0-861D12CE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266A1A3-E439-8DA8-4DC2-25EB18C26E82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 cloud deployment model basically defines how the data is stored and how users interact with it.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732D4A-84C2-A51E-5FE8-9D3CF2166BAC}"/>
              </a:ext>
            </a:extLst>
          </p:cNvPr>
          <p:cNvSpPr txBox="1"/>
          <p:nvPr/>
        </p:nvSpPr>
        <p:spPr>
          <a:xfrm>
            <a:off x="512546" y="2567226"/>
            <a:ext cx="11018520" cy="3360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primarily 4 types of models-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Public-Public Cloud is a type of cloud hosting that allows the accessibility of systems &amp; its services to its clients/users easily.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Private-As opposed to a public cloud that is available to the general public, only one specific company owns a private 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6">
            <a:extLst>
              <a:ext uri="{FF2B5EF4-FFF2-40B4-BE49-F238E27FC236}">
                <a16:creationId xmlns:a16="http://schemas.microsoft.com/office/drawing/2014/main" id="{4BB2894A-9216-70E5-FD84-42E12AEA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90E4D84-99B1-C4DB-BC2C-CCDBDDC97CA4}"/>
              </a:ext>
            </a:extLst>
          </p:cNvPr>
          <p:cNvSpPr txBox="1"/>
          <p:nvPr/>
        </p:nvSpPr>
        <p:spPr>
          <a:xfrm>
            <a:off x="588263" y="1294607"/>
            <a:ext cx="11018520" cy="318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8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6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9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305" indent="-233045" algn="l" defTabSz="9328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Community-A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 deployment</a:t>
            </a:r>
            <a:r>
              <a:rPr lang="en-US" dirty="0"/>
              <a:t> model largely resembles a private one; the only difference is the set of users.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Hybrid-Hybrid Cloud is another cloud computing type, which is integrated, i.e., it can be a combination of two or more cloud servers, i.e., private, public or community combined as one architecture, but remain individual entities.</a:t>
            </a:r>
          </a:p>
        </p:txBody>
      </p:sp>
    </p:spTree>
    <p:extLst>
      <p:ext uri="{BB962C8B-B14F-4D97-AF65-F5344CB8AC3E}">
        <p14:creationId xmlns:p14="http://schemas.microsoft.com/office/powerpoint/2010/main" val="31168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02EE2603-0753-18EF-2564-26224EFD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29" y="363054"/>
            <a:ext cx="6637867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Microsoft Azure?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2007-329F-1E33-4D1A-BB88F7EB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5" y="1260835"/>
            <a:ext cx="3620154" cy="2736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F361E-A2CF-11D7-B1C2-E059A3CF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464" y="3557678"/>
            <a:ext cx="4076399" cy="2540573"/>
          </a:xfrm>
          <a:prstGeom prst="rect">
            <a:avLst/>
          </a:prstGeom>
        </p:spPr>
      </p:pic>
      <p:pic>
        <p:nvPicPr>
          <p:cNvPr id="3074" name="Picture 2" descr="AWS vs Azure : r/IT_Memes">
            <a:extLst>
              <a:ext uri="{FF2B5EF4-FFF2-40B4-BE49-F238E27FC236}">
                <a16:creationId xmlns:a16="http://schemas.microsoft.com/office/drawing/2014/main" id="{525A16EC-32EF-AE1E-899E-50EA111B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37" y="575250"/>
            <a:ext cx="3173331" cy="47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42429427FDE7448A8214BA078DB104" ma:contentTypeVersion="24" ma:contentTypeDescription="Create a new document." ma:contentTypeScope="" ma:versionID="1727a1b837a15dacca6425bea3262e4f">
  <xsd:schema xmlns:xsd="http://www.w3.org/2001/XMLSchema" xmlns:xs="http://www.w3.org/2001/XMLSchema" xmlns:p="http://schemas.microsoft.com/office/2006/metadata/properties" xmlns:ns1="http://schemas.microsoft.com/sharepoint/v3" xmlns:ns2="71e86426-1ada-4949-a1b5-bfa39cdce573" xmlns:ns3="ec745c49-1a57-4180-aacb-c8edb14de041" xmlns:ns4="230e9df3-be65-4c73-a93b-d1236ebd677e" targetNamespace="http://schemas.microsoft.com/office/2006/metadata/properties" ma:root="true" ma:fieldsID="db3bb0345e0ecc4c30276c956feae58a" ns1:_="" ns2:_="" ns3:_="" ns4:_="">
    <xsd:import namespace="http://schemas.microsoft.com/sharepoint/v3"/>
    <xsd:import namespace="71e86426-1ada-4949-a1b5-bfa39cdce573"/>
    <xsd:import namespace="ec745c49-1a57-4180-aacb-c8edb14de04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Location" minOccurs="0"/>
                <xsd:element ref="ns2:Note" minOccurs="0"/>
                <xsd:element ref="ns2:MorganaddtoDevOp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Upload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e86426-1ada-4949-a1b5-bfa39cdce5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2" nillable="true" ma:displayName="Status" ma:format="Dropdown" ma:internalName="Sign_x002d_off_x0020_status">
      <xsd:simpleType>
        <xsd:restriction base="dms:Choice">
          <xsd:enumeration value="Document Incomplete"/>
          <xsd:enumeration value="Document Partially Complete"/>
          <xsd:enumeration value="Document Reviewed"/>
          <xsd:enumeration value="Project Cancelled"/>
          <xsd:enumeration value="Document Complete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Note" ma:index="24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organaddtoDevOps" ma:index="25" nillable="true" ma:displayName="Added to DevOps?" ma:default="0" ma:format="Dropdown" ma:internalName="MorganaddtoDevOps">
      <xsd:simpleType>
        <xsd:restriction base="dms:Boolean"/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UploadStatus" ma:index="30" nillable="true" ma:displayName="Upload Status" ma:default="New" ma:format="Dropdown" ma:internalName="UploadStatus">
      <xsd:simpleType>
        <xsd:restriction base="dms:Choice">
          <xsd:enumeration value="Uploaded"/>
          <xsd:enumeration value="New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45c49-1a57-4180-aacb-c8edb14de04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xonomy Catch All Column" ma:hidden="true" ma:list="{a95bfeb0-1c0b-485b-b92a-4ba0292edda0}" ma:internalName="TaxCatchAll" ma:showField="CatchAllData" ma:web="ec745c49-1a57-4180-aacb-c8edb14de0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71e86426-1ada-4949-a1b5-bfa39cdce573" xsi:nil="true"/>
    <lcf76f155ced4ddcb4097134ff3c332f xmlns="71e86426-1ada-4949-a1b5-bfa39cdce573">
      <Terms xmlns="http://schemas.microsoft.com/office/infopath/2007/PartnerControls"/>
    </lcf76f155ced4ddcb4097134ff3c332f>
    <UploadStatus xmlns="71e86426-1ada-4949-a1b5-bfa39cdce573">New</UploadStatus>
    <_ip_UnifiedCompliancePolicyProperties xmlns="http://schemas.microsoft.com/sharepoint/v3" xsi:nil="true"/>
    <Note xmlns="71e86426-1ada-4949-a1b5-bfa39cdce573" xsi:nil="true"/>
    <_Flow_SignoffStatus xmlns="71e86426-1ada-4949-a1b5-bfa39cdce573" xsi:nil="true"/>
    <TaxCatchAll xmlns="230e9df3-be65-4c73-a93b-d1236ebd677e" xsi:nil="true"/>
    <MorganaddtoDevOps xmlns="71e86426-1ada-4949-a1b5-bfa39cdce573">false</MorganaddtoDevOp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6216FF-9F2D-4FFF-9E66-E4A31D3214F6}">
  <ds:schemaRefs>
    <ds:schemaRef ds:uri="230e9df3-be65-4c73-a93b-d1236ebd677e"/>
    <ds:schemaRef ds:uri="71e86426-1ada-4949-a1b5-bfa39cdce573"/>
    <ds:schemaRef ds:uri="ec745c49-1a57-4180-aacb-c8edb14de0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74E7DE-9B9D-4909-A6E4-798B2D932266}">
  <ds:schemaRefs>
    <ds:schemaRef ds:uri="230e9df3-be65-4c73-a93b-d1236ebd677e"/>
    <ds:schemaRef ds:uri="71e86426-1ada-4949-a1b5-bfa39cdce573"/>
    <ds:schemaRef ds:uri="ec745c49-1a57-4180-aacb-c8edb14de04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69EFFC-BD10-4058-9007-AB2AA0E4DD4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487</Words>
  <Application>Microsoft Office PowerPoint</Application>
  <PresentationFormat>Widescreen</PresentationFormat>
  <Paragraphs>44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Semilight</vt:lpstr>
      <vt:lpstr>Selawik Semibold</vt:lpstr>
      <vt:lpstr>Wingdings</vt:lpstr>
      <vt:lpstr>Office Theme</vt:lpstr>
      <vt:lpstr>PowerPoint Presentation</vt:lpstr>
      <vt:lpstr>What is Cloud?</vt:lpstr>
      <vt:lpstr>What is Cloud?</vt:lpstr>
      <vt:lpstr>Benefits of Cloud Computing</vt:lpstr>
      <vt:lpstr>3 Cornerstones of Cloud</vt:lpstr>
      <vt:lpstr>PowerPoint Presentation</vt:lpstr>
      <vt:lpstr>Cloud Deployment Models</vt:lpstr>
      <vt:lpstr>Cloud Deployment Models</vt:lpstr>
      <vt:lpstr>What is Microsoft Azure?</vt:lpstr>
      <vt:lpstr>Microsoft Azure </vt:lpstr>
      <vt:lpstr>Tour of Azure Services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Doyle</dc:creator>
  <cp:lastModifiedBy>Jasleen Sondhi</cp:lastModifiedBy>
  <cp:revision>6</cp:revision>
  <dcterms:created xsi:type="dcterms:W3CDTF">2022-09-14T03:34:49Z</dcterms:created>
  <dcterms:modified xsi:type="dcterms:W3CDTF">2022-09-26T04:13:54Z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0x0101003F42429427FDE7448A8214BA078DB104</vt:lpwstr>
  </property>
  <property fmtid="{D5CDD505-2E9C-101B-9397-08002B2CF9AE}" pid="3" name="MediaServiceImageTags">
    <vt:lpwstr/>
  </property>
</Properties>
</file>